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71" r:id="rId4"/>
    <p:sldId id="287" r:id="rId5"/>
    <p:sldId id="269" r:id="rId6"/>
    <p:sldId id="288" r:id="rId7"/>
    <p:sldId id="289" r:id="rId8"/>
    <p:sldId id="290" r:id="rId9"/>
    <p:sldId id="291" r:id="rId10"/>
    <p:sldId id="292" r:id="rId11"/>
    <p:sldId id="293" r:id="rId12"/>
    <p:sldId id="278" r:id="rId13"/>
    <p:sldId id="279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7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1198EC-8139-42E0-8E21-7D55627C4578}" type="datetime1">
              <a:rPr lang="ru-RU" smtClean="0"/>
              <a:t>26.02.2020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85B5D-AF9C-4619-9577-8E9C8F4CF6D0}" type="datetime1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00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50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828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30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48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74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74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27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29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588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505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3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40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</a:t>
            </a:r>
            <a:br>
              <a:rPr lang="ru-RU" noProof="0" dirty="0"/>
            </a:br>
            <a:r>
              <a:rPr lang="ru-RU" noProof="0" dirty="0"/>
              <a:t>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422"/>
            <a:ext cx="8790819" cy="33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: Фигура 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, с рам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2998948" cy="3314545"/>
          </a:xfrm>
          <a:custGeom>
            <a:avLst/>
            <a:gdLst>
              <a:gd name="connsiteX0" fmla="*/ 0 w 3726003"/>
              <a:gd name="connsiteY0" fmla="*/ 0 h 3314545"/>
              <a:gd name="connsiteX1" fmla="*/ 2998948 w 3726003"/>
              <a:gd name="connsiteY1" fmla="*/ 0 h 3314545"/>
              <a:gd name="connsiteX2" fmla="*/ 2998948 w 3726003"/>
              <a:gd name="connsiteY2" fmla="*/ 828636 h 3314545"/>
              <a:gd name="connsiteX3" fmla="*/ 3214867 w 3726003"/>
              <a:gd name="connsiteY3" fmla="*/ 828636 h 3314545"/>
              <a:gd name="connsiteX4" fmla="*/ 3214867 w 3726003"/>
              <a:gd name="connsiteY4" fmla="*/ 828636 h 3314545"/>
              <a:gd name="connsiteX5" fmla="*/ 3726003 w 3726003"/>
              <a:gd name="connsiteY5" fmla="*/ 1657273 h 3314545"/>
              <a:gd name="connsiteX6" fmla="*/ 3214867 w 3726003"/>
              <a:gd name="connsiteY6" fmla="*/ 2485909 h 3314545"/>
              <a:gd name="connsiteX7" fmla="*/ 3214867 w 3726003"/>
              <a:gd name="connsiteY7" fmla="*/ 2485909 h 3314545"/>
              <a:gd name="connsiteX8" fmla="*/ 2998948 w 3726003"/>
              <a:gd name="connsiteY8" fmla="*/ 2485909 h 3314545"/>
              <a:gd name="connsiteX9" fmla="*/ 2998948 w 3726003"/>
              <a:gd name="connsiteY9" fmla="*/ 3314545 h 3314545"/>
              <a:gd name="connsiteX10" fmla="*/ 0 w 3726003"/>
              <a:gd name="connsiteY10" fmla="*/ 3314545 h 3314545"/>
              <a:gd name="connsiteX11" fmla="*/ 0 w 3726003"/>
              <a:gd name="connsiteY11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3214867 w 3214867"/>
              <a:gd name="connsiteY4" fmla="*/ 828636 h 3314545"/>
              <a:gd name="connsiteX5" fmla="*/ 3214867 w 3214867"/>
              <a:gd name="connsiteY5" fmla="*/ 2485909 h 3314545"/>
              <a:gd name="connsiteX6" fmla="*/ 3214867 w 3214867"/>
              <a:gd name="connsiteY6" fmla="*/ 2485909 h 3314545"/>
              <a:gd name="connsiteX7" fmla="*/ 2998948 w 3214867"/>
              <a:gd name="connsiteY7" fmla="*/ 2485909 h 3314545"/>
              <a:gd name="connsiteX8" fmla="*/ 2998948 w 3214867"/>
              <a:gd name="connsiteY8" fmla="*/ 3314545 h 3314545"/>
              <a:gd name="connsiteX9" fmla="*/ 0 w 3214867"/>
              <a:gd name="connsiteY9" fmla="*/ 3314545 h 3314545"/>
              <a:gd name="connsiteX10" fmla="*/ 0 w 3214867"/>
              <a:gd name="connsiteY10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3214867 w 3214867"/>
              <a:gd name="connsiteY4" fmla="*/ 2485909 h 3314545"/>
              <a:gd name="connsiteX5" fmla="*/ 3214867 w 3214867"/>
              <a:gd name="connsiteY5" fmla="*/ 2485909 h 3314545"/>
              <a:gd name="connsiteX6" fmla="*/ 2998948 w 3214867"/>
              <a:gd name="connsiteY6" fmla="*/ 2485909 h 3314545"/>
              <a:gd name="connsiteX7" fmla="*/ 2998948 w 3214867"/>
              <a:gd name="connsiteY7" fmla="*/ 3314545 h 3314545"/>
              <a:gd name="connsiteX8" fmla="*/ 0 w 3214867"/>
              <a:gd name="connsiteY8" fmla="*/ 3314545 h 3314545"/>
              <a:gd name="connsiteX9" fmla="*/ 0 w 3214867"/>
              <a:gd name="connsiteY9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3214867 w 3214867"/>
              <a:gd name="connsiteY4" fmla="*/ 2485909 h 3314545"/>
              <a:gd name="connsiteX5" fmla="*/ 2998948 w 3214867"/>
              <a:gd name="connsiteY5" fmla="*/ 2485909 h 3314545"/>
              <a:gd name="connsiteX6" fmla="*/ 2998948 w 3214867"/>
              <a:gd name="connsiteY6" fmla="*/ 3314545 h 3314545"/>
              <a:gd name="connsiteX7" fmla="*/ 0 w 3214867"/>
              <a:gd name="connsiteY7" fmla="*/ 3314545 h 3314545"/>
              <a:gd name="connsiteX8" fmla="*/ 0 w 3214867"/>
              <a:gd name="connsiteY8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2988445 w 3214867"/>
              <a:gd name="connsiteY4" fmla="*/ 2459783 h 3314545"/>
              <a:gd name="connsiteX5" fmla="*/ 2998948 w 3214867"/>
              <a:gd name="connsiteY5" fmla="*/ 2485909 h 3314545"/>
              <a:gd name="connsiteX6" fmla="*/ 2998948 w 3214867"/>
              <a:gd name="connsiteY6" fmla="*/ 3314545 h 3314545"/>
              <a:gd name="connsiteX7" fmla="*/ 0 w 3214867"/>
              <a:gd name="connsiteY7" fmla="*/ 3314545 h 3314545"/>
              <a:gd name="connsiteX8" fmla="*/ 0 w 3214867"/>
              <a:gd name="connsiteY8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2998948 w 3214867"/>
              <a:gd name="connsiteY4" fmla="*/ 2485909 h 3314545"/>
              <a:gd name="connsiteX5" fmla="*/ 2998948 w 3214867"/>
              <a:gd name="connsiteY5" fmla="*/ 3314545 h 3314545"/>
              <a:gd name="connsiteX6" fmla="*/ 0 w 3214867"/>
              <a:gd name="connsiteY6" fmla="*/ 3314545 h 3314545"/>
              <a:gd name="connsiteX7" fmla="*/ 0 w 3214867"/>
              <a:gd name="connsiteY7" fmla="*/ 0 h 3314545"/>
              <a:gd name="connsiteX0" fmla="*/ 0 w 3040695"/>
              <a:gd name="connsiteY0" fmla="*/ 0 h 3314545"/>
              <a:gd name="connsiteX1" fmla="*/ 2998948 w 3040695"/>
              <a:gd name="connsiteY1" fmla="*/ 0 h 3314545"/>
              <a:gd name="connsiteX2" fmla="*/ 2998948 w 3040695"/>
              <a:gd name="connsiteY2" fmla="*/ 828636 h 3314545"/>
              <a:gd name="connsiteX3" fmla="*/ 3040695 w 3040695"/>
              <a:gd name="connsiteY3" fmla="*/ 1298899 h 3314545"/>
              <a:gd name="connsiteX4" fmla="*/ 2998948 w 3040695"/>
              <a:gd name="connsiteY4" fmla="*/ 2485909 h 3314545"/>
              <a:gd name="connsiteX5" fmla="*/ 2998948 w 3040695"/>
              <a:gd name="connsiteY5" fmla="*/ 3314545 h 3314545"/>
              <a:gd name="connsiteX6" fmla="*/ 0 w 3040695"/>
              <a:gd name="connsiteY6" fmla="*/ 3314545 h 3314545"/>
              <a:gd name="connsiteX7" fmla="*/ 0 w 3040695"/>
              <a:gd name="connsiteY7" fmla="*/ 0 h 3314545"/>
              <a:gd name="connsiteX0" fmla="*/ 0 w 2998948"/>
              <a:gd name="connsiteY0" fmla="*/ 0 h 3314545"/>
              <a:gd name="connsiteX1" fmla="*/ 2998948 w 2998948"/>
              <a:gd name="connsiteY1" fmla="*/ 0 h 3314545"/>
              <a:gd name="connsiteX2" fmla="*/ 2998948 w 2998948"/>
              <a:gd name="connsiteY2" fmla="*/ 828636 h 3314545"/>
              <a:gd name="connsiteX3" fmla="*/ 2998948 w 2998948"/>
              <a:gd name="connsiteY3" fmla="*/ 2485909 h 3314545"/>
              <a:gd name="connsiteX4" fmla="*/ 2998948 w 2998948"/>
              <a:gd name="connsiteY4" fmla="*/ 3314545 h 3314545"/>
              <a:gd name="connsiteX5" fmla="*/ 0 w 2998948"/>
              <a:gd name="connsiteY5" fmla="*/ 3314545 h 3314545"/>
              <a:gd name="connsiteX6" fmla="*/ 0 w 2998948"/>
              <a:gd name="connsiteY6" fmla="*/ 0 h 331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8948" h="3314545">
                <a:moveTo>
                  <a:pt x="0" y="0"/>
                </a:moveTo>
                <a:lnTo>
                  <a:pt x="2998948" y="0"/>
                </a:lnTo>
                <a:lnTo>
                  <a:pt x="2998948" y="828636"/>
                </a:lnTo>
                <a:lnTo>
                  <a:pt x="2998948" y="2485909"/>
                </a:lnTo>
                <a:lnTo>
                  <a:pt x="2998948" y="3314545"/>
                </a:lnTo>
                <a:lnTo>
                  <a:pt x="0" y="33145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Название раздела 1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2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3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608336" y="2463456"/>
            <a:ext cx="2998948" cy="3314545"/>
          </a:xfrm>
          <a:custGeom>
            <a:avLst/>
            <a:gdLst>
              <a:gd name="connsiteX0" fmla="*/ 0 w 3726003"/>
              <a:gd name="connsiteY0" fmla="*/ 0 h 3314545"/>
              <a:gd name="connsiteX1" fmla="*/ 2998948 w 3726003"/>
              <a:gd name="connsiteY1" fmla="*/ 0 h 3314545"/>
              <a:gd name="connsiteX2" fmla="*/ 2998948 w 3726003"/>
              <a:gd name="connsiteY2" fmla="*/ 828636 h 3314545"/>
              <a:gd name="connsiteX3" fmla="*/ 3214867 w 3726003"/>
              <a:gd name="connsiteY3" fmla="*/ 828636 h 3314545"/>
              <a:gd name="connsiteX4" fmla="*/ 3214867 w 3726003"/>
              <a:gd name="connsiteY4" fmla="*/ 828636 h 3314545"/>
              <a:gd name="connsiteX5" fmla="*/ 3726003 w 3726003"/>
              <a:gd name="connsiteY5" fmla="*/ 1657273 h 3314545"/>
              <a:gd name="connsiteX6" fmla="*/ 3214867 w 3726003"/>
              <a:gd name="connsiteY6" fmla="*/ 2485909 h 3314545"/>
              <a:gd name="connsiteX7" fmla="*/ 3214867 w 3726003"/>
              <a:gd name="connsiteY7" fmla="*/ 2485909 h 3314545"/>
              <a:gd name="connsiteX8" fmla="*/ 2998948 w 3726003"/>
              <a:gd name="connsiteY8" fmla="*/ 2485909 h 3314545"/>
              <a:gd name="connsiteX9" fmla="*/ 2998948 w 3726003"/>
              <a:gd name="connsiteY9" fmla="*/ 3314545 h 3314545"/>
              <a:gd name="connsiteX10" fmla="*/ 0 w 3726003"/>
              <a:gd name="connsiteY10" fmla="*/ 3314545 h 3314545"/>
              <a:gd name="connsiteX11" fmla="*/ 0 w 3726003"/>
              <a:gd name="connsiteY11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3214867 w 3214867"/>
              <a:gd name="connsiteY4" fmla="*/ 828636 h 3314545"/>
              <a:gd name="connsiteX5" fmla="*/ 3214867 w 3214867"/>
              <a:gd name="connsiteY5" fmla="*/ 2485909 h 3314545"/>
              <a:gd name="connsiteX6" fmla="*/ 3214867 w 3214867"/>
              <a:gd name="connsiteY6" fmla="*/ 2485909 h 3314545"/>
              <a:gd name="connsiteX7" fmla="*/ 2998948 w 3214867"/>
              <a:gd name="connsiteY7" fmla="*/ 2485909 h 3314545"/>
              <a:gd name="connsiteX8" fmla="*/ 2998948 w 3214867"/>
              <a:gd name="connsiteY8" fmla="*/ 3314545 h 3314545"/>
              <a:gd name="connsiteX9" fmla="*/ 0 w 3214867"/>
              <a:gd name="connsiteY9" fmla="*/ 3314545 h 3314545"/>
              <a:gd name="connsiteX10" fmla="*/ 0 w 3214867"/>
              <a:gd name="connsiteY10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3214867 w 3214867"/>
              <a:gd name="connsiteY4" fmla="*/ 2485909 h 3314545"/>
              <a:gd name="connsiteX5" fmla="*/ 3214867 w 3214867"/>
              <a:gd name="connsiteY5" fmla="*/ 2485909 h 3314545"/>
              <a:gd name="connsiteX6" fmla="*/ 2998948 w 3214867"/>
              <a:gd name="connsiteY6" fmla="*/ 2485909 h 3314545"/>
              <a:gd name="connsiteX7" fmla="*/ 2998948 w 3214867"/>
              <a:gd name="connsiteY7" fmla="*/ 3314545 h 3314545"/>
              <a:gd name="connsiteX8" fmla="*/ 0 w 3214867"/>
              <a:gd name="connsiteY8" fmla="*/ 3314545 h 3314545"/>
              <a:gd name="connsiteX9" fmla="*/ 0 w 3214867"/>
              <a:gd name="connsiteY9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3214867 w 3214867"/>
              <a:gd name="connsiteY4" fmla="*/ 2485909 h 3314545"/>
              <a:gd name="connsiteX5" fmla="*/ 2998948 w 3214867"/>
              <a:gd name="connsiteY5" fmla="*/ 2485909 h 3314545"/>
              <a:gd name="connsiteX6" fmla="*/ 2998948 w 3214867"/>
              <a:gd name="connsiteY6" fmla="*/ 3314545 h 3314545"/>
              <a:gd name="connsiteX7" fmla="*/ 0 w 3214867"/>
              <a:gd name="connsiteY7" fmla="*/ 3314545 h 3314545"/>
              <a:gd name="connsiteX8" fmla="*/ 0 w 3214867"/>
              <a:gd name="connsiteY8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2988445 w 3214867"/>
              <a:gd name="connsiteY4" fmla="*/ 2459783 h 3314545"/>
              <a:gd name="connsiteX5" fmla="*/ 2998948 w 3214867"/>
              <a:gd name="connsiteY5" fmla="*/ 2485909 h 3314545"/>
              <a:gd name="connsiteX6" fmla="*/ 2998948 w 3214867"/>
              <a:gd name="connsiteY6" fmla="*/ 3314545 h 3314545"/>
              <a:gd name="connsiteX7" fmla="*/ 0 w 3214867"/>
              <a:gd name="connsiteY7" fmla="*/ 3314545 h 3314545"/>
              <a:gd name="connsiteX8" fmla="*/ 0 w 3214867"/>
              <a:gd name="connsiteY8" fmla="*/ 0 h 3314545"/>
              <a:gd name="connsiteX0" fmla="*/ 0 w 3214867"/>
              <a:gd name="connsiteY0" fmla="*/ 0 h 3314545"/>
              <a:gd name="connsiteX1" fmla="*/ 2998948 w 3214867"/>
              <a:gd name="connsiteY1" fmla="*/ 0 h 3314545"/>
              <a:gd name="connsiteX2" fmla="*/ 2998948 w 3214867"/>
              <a:gd name="connsiteY2" fmla="*/ 828636 h 3314545"/>
              <a:gd name="connsiteX3" fmla="*/ 3214867 w 3214867"/>
              <a:gd name="connsiteY3" fmla="*/ 828636 h 3314545"/>
              <a:gd name="connsiteX4" fmla="*/ 2998948 w 3214867"/>
              <a:gd name="connsiteY4" fmla="*/ 2485909 h 3314545"/>
              <a:gd name="connsiteX5" fmla="*/ 2998948 w 3214867"/>
              <a:gd name="connsiteY5" fmla="*/ 3314545 h 3314545"/>
              <a:gd name="connsiteX6" fmla="*/ 0 w 3214867"/>
              <a:gd name="connsiteY6" fmla="*/ 3314545 h 3314545"/>
              <a:gd name="connsiteX7" fmla="*/ 0 w 3214867"/>
              <a:gd name="connsiteY7" fmla="*/ 0 h 3314545"/>
              <a:gd name="connsiteX0" fmla="*/ 0 w 3040695"/>
              <a:gd name="connsiteY0" fmla="*/ 0 h 3314545"/>
              <a:gd name="connsiteX1" fmla="*/ 2998948 w 3040695"/>
              <a:gd name="connsiteY1" fmla="*/ 0 h 3314545"/>
              <a:gd name="connsiteX2" fmla="*/ 2998948 w 3040695"/>
              <a:gd name="connsiteY2" fmla="*/ 828636 h 3314545"/>
              <a:gd name="connsiteX3" fmla="*/ 3040695 w 3040695"/>
              <a:gd name="connsiteY3" fmla="*/ 1298899 h 3314545"/>
              <a:gd name="connsiteX4" fmla="*/ 2998948 w 3040695"/>
              <a:gd name="connsiteY4" fmla="*/ 2485909 h 3314545"/>
              <a:gd name="connsiteX5" fmla="*/ 2998948 w 3040695"/>
              <a:gd name="connsiteY5" fmla="*/ 3314545 h 3314545"/>
              <a:gd name="connsiteX6" fmla="*/ 0 w 3040695"/>
              <a:gd name="connsiteY6" fmla="*/ 3314545 h 3314545"/>
              <a:gd name="connsiteX7" fmla="*/ 0 w 3040695"/>
              <a:gd name="connsiteY7" fmla="*/ 0 h 3314545"/>
              <a:gd name="connsiteX0" fmla="*/ 0 w 2998948"/>
              <a:gd name="connsiteY0" fmla="*/ 0 h 3314545"/>
              <a:gd name="connsiteX1" fmla="*/ 2998948 w 2998948"/>
              <a:gd name="connsiteY1" fmla="*/ 0 h 3314545"/>
              <a:gd name="connsiteX2" fmla="*/ 2998948 w 2998948"/>
              <a:gd name="connsiteY2" fmla="*/ 828636 h 3314545"/>
              <a:gd name="connsiteX3" fmla="*/ 2998948 w 2998948"/>
              <a:gd name="connsiteY3" fmla="*/ 2485909 h 3314545"/>
              <a:gd name="connsiteX4" fmla="*/ 2998948 w 2998948"/>
              <a:gd name="connsiteY4" fmla="*/ 3314545 h 3314545"/>
              <a:gd name="connsiteX5" fmla="*/ 0 w 2998948"/>
              <a:gd name="connsiteY5" fmla="*/ 3314545 h 3314545"/>
              <a:gd name="connsiteX6" fmla="*/ 0 w 2998948"/>
              <a:gd name="connsiteY6" fmla="*/ 0 h 331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8948" h="3314545">
                <a:moveTo>
                  <a:pt x="0" y="0"/>
                </a:moveTo>
                <a:lnTo>
                  <a:pt x="2998948" y="0"/>
                </a:lnTo>
                <a:lnTo>
                  <a:pt x="2998948" y="828636"/>
                </a:lnTo>
                <a:lnTo>
                  <a:pt x="2998948" y="2485909"/>
                </a:lnTo>
                <a:lnTo>
                  <a:pt x="2998948" y="3314545"/>
                </a:lnTo>
                <a:lnTo>
                  <a:pt x="0" y="33145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180000" tIns="180000" rIns="180000" bIns="0" rtlCol="0">
            <a:noAutofit/>
          </a:bodyPr>
          <a:lstStyle>
            <a:lvl1pPr>
              <a:defRPr lang="ru-RU" noProof="0" dirty="0" smtClean="0"/>
            </a:lvl1pPr>
            <a:lvl2pPr>
              <a:defRPr lang="ru-RU" noProof="0" dirty="0" smtClean="0"/>
            </a:lvl2pPr>
            <a:lvl3pPr>
              <a:defRPr lang="ru-RU" noProof="0" dirty="0" smtClean="0"/>
            </a:lvl3pPr>
            <a:lvl4pPr>
              <a:defRPr lang="ru-RU" noProof="0" dirty="0" smtClean="0"/>
            </a:lvl4pPr>
            <a:lvl5pPr>
              <a:defRPr lang="ru-RU" noProof="0" dirty="0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cxnSp>
        <p:nvCxnSpPr>
          <p:cNvPr id="15" name="Прямая со стрелкой 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2" name="Текст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5" name="Текст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7" name="Текст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8" name="Текст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0" name="Текст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1" name="Текст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2" name="Текст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3" name="Текст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4" name="Текст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5" name="Текст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6" name="Текст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7" name="Текст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8" name="Текст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9" name="Текст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Название элемента</a:t>
            </a:r>
          </a:p>
        </p:txBody>
      </p:sp>
      <p:sp>
        <p:nvSpPr>
          <p:cNvPr id="50" name="Текст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месяц, год</a:t>
            </a:r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Участники группы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362411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Участники группы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Рисунок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, без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!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 anchorCtr="0"/>
          <a:lstStyle>
            <a:lvl1pPr algn="r">
              <a:lnSpc>
                <a:spcPct val="70000"/>
              </a:lnSpc>
              <a:defRPr sz="55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 rtlCol="0"/>
          <a:lstStyle>
            <a:lvl1pPr marL="0" indent="0" algn="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 5">
            <a:extLst>
              <a:ext uri="{FF2B5EF4-FFF2-40B4-BE49-F238E27FC236}">
                <a16:creationId xmlns:a16="http://schemas.microsoft.com/office/drawing/2014/main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Контактный номер</a:t>
            </a:r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Логотип</a:t>
            </a:r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Адрес веб-сайта</a:t>
            </a:r>
          </a:p>
        </p:txBody>
      </p:sp>
    </p:spTree>
    <p:extLst>
      <p:ext uri="{BB962C8B-B14F-4D97-AF65-F5344CB8AC3E}">
        <p14:creationId xmlns:p14="http://schemas.microsoft.com/office/powerpoint/2010/main" val="347595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ое изображение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овой проду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Скругленный прямоугольник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5" name="Скругленный прямоугольник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6" name="Прямоугольник: Скругленные углы 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7" name="Скругленный прямоугольник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8" name="Скругленный прямоугольник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Сюда можно добавить выделенный текст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ие числа, вариант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6843" y="3429050"/>
            <a:ext cx="4522314" cy="276294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6774740" y="3429000"/>
            <a:ext cx="4522407" cy="2762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644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осьмиугольник 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8" r:id="rId8"/>
    <p:sldLayoutId id="2147483670" r:id="rId9"/>
    <p:sldLayoutId id="2147483653" r:id="rId10"/>
    <p:sldLayoutId id="2147483673" r:id="rId11"/>
    <p:sldLayoutId id="2147483674" r:id="rId12"/>
    <p:sldLayoutId id="2147483676" r:id="rId13"/>
    <p:sldLayoutId id="2147483677" r:id="rId14"/>
    <p:sldLayoutId id="2147483654" r:id="rId15"/>
    <p:sldLayoutId id="2147483660" r:id="rId16"/>
    <p:sldLayoutId id="2147483661" r:id="rId17"/>
    <p:sldLayoutId id="2147483678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13" Type="http://schemas.openxmlformats.org/officeDocument/2006/relationships/image" Target="../media/image60.svg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4.svg"/><Relationship Id="rId11" Type="http://schemas.openxmlformats.org/officeDocument/2006/relationships/image" Target="../media/image10.png"/><Relationship Id="rId10" Type="http://schemas.openxmlformats.org/officeDocument/2006/relationships/image" Target="../media/image58.sv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59" y="86714"/>
            <a:ext cx="11883683" cy="6684572"/>
          </a:xfr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68422"/>
            <a:ext cx="5469775" cy="3327280"/>
          </a:xfrm>
        </p:spPr>
        <p:txBody>
          <a:bodyPr rtlCol="0" anchor="ctr"/>
          <a:lstStyle/>
          <a:p>
            <a:pPr rt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Возможность переработки ягод при формировании стратегии</a:t>
            </a:r>
            <a:r>
              <a:rPr lang="en-US" sz="3200" dirty="0" smtClean="0"/>
              <a:t> </a:t>
            </a:r>
            <a:r>
              <a:rPr lang="ru-RU" sz="3200" dirty="0" smtClean="0"/>
              <a:t>развития ягодной плантации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852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6816F-B457-4100-9975-0F3BAA3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Плюсы и минусы трех стратегий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73219-73B6-4A50-8412-77850D5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46366"/>
            <a:ext cx="5472000" cy="360000"/>
          </a:xfrm>
        </p:spPr>
        <p:txBody>
          <a:bodyPr rtlCol="0"/>
          <a:lstStyle/>
          <a:p>
            <a:pPr rtl="0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40752B-B871-4B72-8FE1-D34B8BB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570180"/>
            <a:ext cx="5472000" cy="3129466"/>
          </a:xfrm>
        </p:spPr>
        <p:txBody>
          <a:bodyPr rtlCol="0"/>
          <a:lstStyle/>
          <a:p>
            <a:pPr rtl="0"/>
            <a:r>
              <a:rPr lang="ru-RU" dirty="0" smtClean="0"/>
              <a:t>Максимальная цена реализации;</a:t>
            </a:r>
          </a:p>
          <a:p>
            <a:pPr rtl="0"/>
            <a:r>
              <a:rPr lang="ru-RU" dirty="0" smtClean="0"/>
              <a:t>Возможность планирования продаж;</a:t>
            </a:r>
          </a:p>
          <a:p>
            <a:pPr marL="0" indent="0" rtl="0">
              <a:buNone/>
            </a:pPr>
            <a:endParaRPr lang="ru-RU" dirty="0"/>
          </a:p>
        </p:txBody>
      </p:sp>
      <p:cxnSp>
        <p:nvCxnSpPr>
          <p:cNvPr id="8" name="Прямая соединительная линия 7" descr="Центральный разделитель">
            <a:extLst>
              <a:ext uri="{FF2B5EF4-FFF2-40B4-BE49-F238E27FC236}">
                <a16:creationId xmlns:a16="http://schemas.microsoft.com/office/drawing/2014/main" id="{8C0B5329-C682-48C0-9185-0F9A9C17C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946366"/>
            <a:ext cx="0" cy="252516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D902C058-20DE-46C9-BB43-8B24E6B9E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946891"/>
            <a:ext cx="5472000" cy="358775"/>
          </a:xfrm>
        </p:spPr>
        <p:txBody>
          <a:bodyPr rtlCol="0"/>
          <a:lstStyle/>
          <a:p>
            <a:pPr rtl="0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0033CE4-940B-422B-A258-BEC239BA9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570160"/>
            <a:ext cx="5472113" cy="3128736"/>
          </a:xfrm>
        </p:spPr>
        <p:txBody>
          <a:bodyPr rtlCol="0"/>
          <a:lstStyle/>
          <a:p>
            <a:pPr rtl="0"/>
            <a:r>
              <a:rPr lang="ru-RU" dirty="0" smtClean="0"/>
              <a:t>Сезонное увеличение </a:t>
            </a:r>
            <a:r>
              <a:rPr lang="ru-RU" dirty="0" smtClean="0"/>
              <a:t>количества сотрудников </a:t>
            </a:r>
            <a:r>
              <a:rPr lang="ru-RU" dirty="0" smtClean="0"/>
              <a:t>для фасовки;</a:t>
            </a:r>
          </a:p>
          <a:p>
            <a:pPr rtl="0"/>
            <a:r>
              <a:rPr lang="ru-RU" dirty="0" smtClean="0"/>
              <a:t>Максимально тщательный выбор сортов ягод;</a:t>
            </a:r>
          </a:p>
          <a:p>
            <a:pPr rtl="0"/>
            <a:r>
              <a:rPr lang="ru-RU" dirty="0" smtClean="0"/>
              <a:t>Сертификация продукции;</a:t>
            </a:r>
          </a:p>
          <a:p>
            <a:pPr rtl="0"/>
            <a:r>
              <a:rPr lang="ru-RU" dirty="0" smtClean="0"/>
              <a:t>Дополнительные затраты на холодильное оборудование;</a:t>
            </a:r>
          </a:p>
          <a:p>
            <a:pPr rtl="0"/>
            <a:r>
              <a:rPr lang="ru-RU" dirty="0" smtClean="0"/>
              <a:t>Помещение с температурным режимом;</a:t>
            </a:r>
          </a:p>
          <a:p>
            <a:pPr rtl="0"/>
            <a:r>
              <a:rPr lang="ru-RU" dirty="0" smtClean="0"/>
              <a:t>Транспорт с регулируемым температурным режимом;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9AED6-5408-4E4A-93B2-3909F2C87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10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 txBox="1">
            <a:spLocks/>
          </p:cNvSpPr>
          <p:nvPr/>
        </p:nvSpPr>
        <p:spPr>
          <a:xfrm>
            <a:off x="432000" y="1087271"/>
            <a:ext cx="2363451" cy="4935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108000" rIns="0" bIns="0" rtlCol="0" anchor="t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ru-RU" dirty="0"/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 txBox="1">
            <a:spLocks/>
          </p:cNvSpPr>
          <p:nvPr/>
        </p:nvSpPr>
        <p:spPr>
          <a:xfrm>
            <a:off x="587482" y="1081183"/>
            <a:ext cx="2878530" cy="648000"/>
          </a:xfrm>
          <a:prstGeom prst="rect">
            <a:avLst/>
          </a:prstGeom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+mj-lt"/>
              </a:rPr>
              <a:t>Торговая сеть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54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6816F-B457-4100-9975-0F3BAA3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Плюсы и минусы трех стратегий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73219-73B6-4A50-8412-77850D5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46366"/>
            <a:ext cx="5472000" cy="360000"/>
          </a:xfrm>
        </p:spPr>
        <p:txBody>
          <a:bodyPr rtlCol="0"/>
          <a:lstStyle/>
          <a:p>
            <a:pPr rtl="0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40752B-B871-4B72-8FE1-D34B8BB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570180"/>
            <a:ext cx="5472000" cy="3129466"/>
          </a:xfrm>
        </p:spPr>
        <p:txBody>
          <a:bodyPr rtlCol="0"/>
          <a:lstStyle/>
          <a:p>
            <a:pPr rtl="0"/>
            <a:r>
              <a:rPr lang="ru-RU" dirty="0" smtClean="0"/>
              <a:t>Практически неограниченный объем сбыта;</a:t>
            </a:r>
          </a:p>
          <a:p>
            <a:pPr rtl="0"/>
            <a:r>
              <a:rPr lang="ru-RU" dirty="0" smtClean="0"/>
              <a:t>Часть персонала заняты круглогодично;</a:t>
            </a:r>
          </a:p>
          <a:p>
            <a:pPr rtl="0"/>
            <a:r>
              <a:rPr lang="ru-RU" dirty="0" smtClean="0"/>
              <a:t>100% реализация всего урожая;</a:t>
            </a:r>
          </a:p>
          <a:p>
            <a:pPr marL="0" indent="0" rtl="0">
              <a:buNone/>
            </a:pPr>
            <a:endParaRPr lang="ru-RU" dirty="0"/>
          </a:p>
        </p:txBody>
      </p:sp>
      <p:cxnSp>
        <p:nvCxnSpPr>
          <p:cNvPr id="8" name="Прямая соединительная линия 7" descr="Центральный разделитель">
            <a:extLst>
              <a:ext uri="{FF2B5EF4-FFF2-40B4-BE49-F238E27FC236}">
                <a16:creationId xmlns:a16="http://schemas.microsoft.com/office/drawing/2014/main" id="{8C0B5329-C682-48C0-9185-0F9A9C17C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946366"/>
            <a:ext cx="0" cy="252516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D902C058-20DE-46C9-BB43-8B24E6B9E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946891"/>
            <a:ext cx="5472000" cy="358775"/>
          </a:xfrm>
        </p:spPr>
        <p:txBody>
          <a:bodyPr rtlCol="0"/>
          <a:lstStyle/>
          <a:p>
            <a:pPr rtl="0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0033CE4-940B-422B-A258-BEC239BA9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570160"/>
            <a:ext cx="5472113" cy="3128736"/>
          </a:xfrm>
        </p:spPr>
        <p:txBody>
          <a:bodyPr rtlCol="0"/>
          <a:lstStyle/>
          <a:p>
            <a:pPr rtl="0"/>
            <a:r>
              <a:rPr lang="ru-RU" dirty="0" smtClean="0"/>
              <a:t>Затраты на строительство производства и холодильных помещений;</a:t>
            </a:r>
          </a:p>
          <a:p>
            <a:pPr rtl="0"/>
            <a:r>
              <a:rPr lang="ru-RU" dirty="0" smtClean="0"/>
              <a:t>Затраты на электроэнергию;</a:t>
            </a:r>
          </a:p>
          <a:p>
            <a:pPr rtl="0"/>
            <a:r>
              <a:rPr lang="ru-RU" dirty="0" smtClean="0"/>
              <a:t>Длительный срок оборачиваемости денег;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9AED6-5408-4E4A-93B2-3909F2C87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11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 txBox="1">
            <a:spLocks/>
          </p:cNvSpPr>
          <p:nvPr/>
        </p:nvSpPr>
        <p:spPr>
          <a:xfrm>
            <a:off x="432000" y="1087271"/>
            <a:ext cx="3016594" cy="6419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108000" rIns="0" bIns="0" rtlCol="0" anchor="ctr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ru-RU" dirty="0"/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 txBox="1">
            <a:spLocks/>
          </p:cNvSpPr>
          <p:nvPr/>
        </p:nvSpPr>
        <p:spPr>
          <a:xfrm>
            <a:off x="744236" y="1081183"/>
            <a:ext cx="2878530" cy="648000"/>
          </a:xfrm>
          <a:prstGeom prst="rect">
            <a:avLst/>
          </a:prstGeom>
        </p:spPr>
        <p:txBody>
          <a:bodyPr rtlCol="0" anchor="ctr"/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+mj-lt"/>
              </a:rPr>
              <a:t>Промышленный переработчик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69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542706-50AC-4B17-A704-143D94A79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12027644" cy="1845743"/>
          </a:xfrm>
        </p:spPr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D249B8-A654-41FD-9724-45A3A5EE13F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0" y="86713"/>
            <a:ext cx="12027644" cy="58823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33CBA-6B58-475A-BAF2-04998BA4A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00" y="3883661"/>
            <a:ext cx="12027644" cy="1409700"/>
          </a:xfrm>
        </p:spPr>
        <p:txBody>
          <a:bodyPr rtlCol="0" anchor="ctr"/>
          <a:lstStyle/>
          <a:p>
            <a:pPr algn="ctr" rtl="0"/>
            <a:r>
              <a:rPr lang="ru-RU" dirty="0" smtClean="0"/>
              <a:t>Сколько стоит каждая из трех концепций?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DD607C7-7CF7-4A0F-BFF7-6F3C46205E6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59" y="86714"/>
            <a:ext cx="11883683" cy="6684572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BDC24D3-EEF0-4B69-A174-E4DFF7884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Спасибо за внимание!</a:t>
            </a:r>
          </a:p>
        </p:txBody>
      </p:sp>
      <p:cxnSp>
        <p:nvCxnSpPr>
          <p:cNvPr id="5" name="Прямая соединительная линия 4" descr="Разделитель">
            <a:extLst>
              <a:ext uri="{FF2B5EF4-FFF2-40B4-BE49-F238E27FC236}">
                <a16:creationId xmlns:a16="http://schemas.microsoft.com/office/drawing/2014/main" id="{FE07C9EC-5158-440C-995A-EAC50D3E05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ACCCCDAD-0E0B-437F-8CAA-0536470B2E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Стрела Марк</a:t>
            </a:r>
            <a:endParaRPr lang="ru-RU" dirty="0"/>
          </a:p>
        </p:txBody>
      </p:sp>
      <p:pic>
        <p:nvPicPr>
          <p:cNvPr id="13" name="Графический объект 12" descr="Пользователь" title="Значок — имя докладчика">
            <a:extLst>
              <a:ext uri="{FF2B5EF4-FFF2-40B4-BE49-F238E27FC236}">
                <a16:creationId xmlns:a16="http://schemas.microsoft.com/office/drawing/2014/main" id="{708AF784-88DE-4E89-A28B-BECD54FC11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84624" y="3886690"/>
            <a:ext cx="164463" cy="164463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650F9D0C-7F14-4B83-A0A3-5710128C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/>
              <a:t>+7 </a:t>
            </a:r>
            <a:r>
              <a:rPr lang="ru-RU" dirty="0" smtClean="0"/>
              <a:t>(903) 144-47-59</a:t>
            </a:r>
            <a:endParaRPr lang="ru-RU" dirty="0"/>
          </a:p>
        </p:txBody>
      </p:sp>
      <p:pic>
        <p:nvPicPr>
          <p:cNvPr id="15" name="Графический объект 14" descr="Смартфон" title="Значок — номер телефона докладчика">
            <a:extLst>
              <a:ext uri="{FF2B5EF4-FFF2-40B4-BE49-F238E27FC236}">
                <a16:creationId xmlns:a16="http://schemas.microsoft.com/office/drawing/2014/main" id="{E276E47B-4C08-4FEC-AAE8-3DCCBA7EE72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284624" y="4196776"/>
            <a:ext cx="164463" cy="164463"/>
          </a:xfrm>
          <a:prstGeom prst="rect">
            <a:avLst/>
          </a:prstGeom>
        </p:spPr>
      </p:pic>
      <p:sp>
        <p:nvSpPr>
          <p:cNvPr id="10" name="Текст 9">
            <a:extLst>
              <a:ext uri="{FF2B5EF4-FFF2-40B4-BE49-F238E27FC236}">
                <a16:creationId xmlns:a16="http://schemas.microsoft.com/office/drawing/2014/main" id="{2EF9E03C-A81E-4083-9F20-EF8FFAF591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en-US" dirty="0"/>
              <a:t>marks68@inbox.ru</a:t>
            </a:r>
            <a:endParaRPr lang="ru-RU" dirty="0"/>
          </a:p>
        </p:txBody>
      </p:sp>
      <p:pic>
        <p:nvPicPr>
          <p:cNvPr id="14" name="Графический объект 13" descr="Конверт" title="Значок — адрес электронной почты докладчика">
            <a:extLst>
              <a:ext uri="{FF2B5EF4-FFF2-40B4-BE49-F238E27FC236}">
                <a16:creationId xmlns:a16="http://schemas.microsoft.com/office/drawing/2014/main" id="{4F2D4997-93AD-4A62-8488-4572923DB817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284624" y="4530964"/>
            <a:ext cx="164463" cy="164463"/>
          </a:xfrm>
          <a:prstGeom prst="rect">
            <a:avLst/>
          </a:prstGeom>
        </p:spPr>
      </p:pic>
      <p:sp>
        <p:nvSpPr>
          <p:cNvPr id="26" name="Текст 25">
            <a:extLst>
              <a:ext uri="{FF2B5EF4-FFF2-40B4-BE49-F238E27FC236}">
                <a16:creationId xmlns:a16="http://schemas.microsoft.com/office/drawing/2014/main" id="{88557579-7DEF-FF4C-AD37-0E81A6BB3B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r>
              <a:rPr lang="ru-RU" dirty="0" err="1" smtClean="0"/>
              <a:t>калужскаямалина.рф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" name="Графический объект 29" descr="Мир">
            <a:extLst>
              <a:ext uri="{FF2B5EF4-FFF2-40B4-BE49-F238E27FC236}">
                <a16:creationId xmlns:a16="http://schemas.microsoft.com/office/drawing/2014/main" id="{07973E30-0C12-8442-90B5-47D1C45545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278999" y="4843614"/>
            <a:ext cx="170088" cy="170088"/>
          </a:xfrm>
          <a:prstGeom prst="rect">
            <a:avLst/>
          </a:prstGeom>
        </p:spPr>
      </p:pic>
      <p:pic>
        <p:nvPicPr>
          <p:cNvPr id="4" name="Рисунок 3"/>
          <p:cNvPicPr>
            <a:picLocks noGrp="1" noChangeAspect="1"/>
          </p:cNvPicPr>
          <p:nvPr>
            <p:ph type="pic" sz="quarter" idx="15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0" b="8450"/>
          <a:stretch>
            <a:fillRect/>
          </a:stretch>
        </p:blipFill>
        <p:spPr>
          <a:xfrm>
            <a:off x="7948630" y="2562813"/>
            <a:ext cx="1534606" cy="803841"/>
          </a:xfrm>
        </p:spPr>
      </p:pic>
    </p:spTree>
    <p:extLst>
      <p:ext uri="{BB962C8B-B14F-4D97-AF65-F5344CB8AC3E}">
        <p14:creationId xmlns:p14="http://schemas.microsoft.com/office/powerpoint/2010/main" val="22014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Пейзаж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2DD80BD6-4966-4B27-A63C-89B71D8967E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00" y="86714"/>
            <a:ext cx="6009285" cy="3977285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1D87D-E475-451A-B36C-E4A4F636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00" y="4063999"/>
            <a:ext cx="6012000" cy="863601"/>
          </a:xfrm>
        </p:spPr>
        <p:txBody>
          <a:bodyPr rtlCol="0"/>
          <a:lstStyle/>
          <a:p>
            <a:pPr rtl="0"/>
            <a:r>
              <a:rPr lang="ru-RU" dirty="0"/>
              <a:t>О нас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6BE522-961D-4737-9715-127DB8A86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ООО АПП «Слободские Ягодники», </a:t>
            </a:r>
          </a:p>
          <a:p>
            <a:pPr rtl="0"/>
            <a:r>
              <a:rPr lang="ru-RU" dirty="0" smtClean="0"/>
              <a:t>Калужская область, с. Слобода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45A1B7-8B88-4D90-983D-BAA2E9AAFFD3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 rtlCol="0"/>
          <a:lstStyle/>
          <a:p>
            <a:pPr marL="0" indent="0" rtl="0">
              <a:lnSpc>
                <a:spcPct val="80000"/>
              </a:lnSpc>
              <a:buNone/>
            </a:pPr>
            <a:r>
              <a:rPr lang="ru-RU" sz="4400" dirty="0" smtClean="0"/>
              <a:t>Выращиваем малину в </a:t>
            </a:r>
            <a:r>
              <a:rPr lang="ru-RU" sz="4400" dirty="0"/>
              <a:t>К</a:t>
            </a:r>
            <a:r>
              <a:rPr lang="ru-RU" sz="4400" dirty="0" smtClean="0"/>
              <a:t>алужской области</a:t>
            </a:r>
          </a:p>
          <a:p>
            <a:pPr marL="0" indent="0" rtl="0">
              <a:buNone/>
            </a:pPr>
            <a:r>
              <a:rPr lang="ru-RU" dirty="0" smtClean="0"/>
              <a:t>Первая плантация </a:t>
            </a:r>
            <a:r>
              <a:rPr lang="ru-RU" dirty="0" smtClean="0"/>
              <a:t>заложена </a:t>
            </a:r>
            <a:r>
              <a:rPr lang="ru-RU" dirty="0" smtClean="0"/>
              <a:t>в 2013 году. Золотые медалисты выставки ПРОДЭКСПО 2016. В 2017 году запущен собственный цех по переработке ягод. </a:t>
            </a:r>
            <a:endParaRPr lang="ru-RU" dirty="0"/>
          </a:p>
        </p:txBody>
      </p:sp>
      <p:grpSp>
        <p:nvGrpSpPr>
          <p:cNvPr id="46" name="Группа 45" title="группа треугольников">
            <a:extLst>
              <a:ext uri="{FF2B5EF4-FFF2-40B4-BE49-F238E27FC236}">
                <a16:creationId xmlns:a16="http://schemas.microsoft.com/office/drawing/2014/main" id="{62DF6AE8-6133-4C1E-91DD-755705ACF0F1}"/>
              </a:ext>
            </a:extLst>
          </p:cNvPr>
          <p:cNvGrpSpPr/>
          <p:nvPr/>
        </p:nvGrpSpPr>
        <p:grpSpPr>
          <a:xfrm>
            <a:off x="9862160" y="831132"/>
            <a:ext cx="1850209" cy="1915995"/>
            <a:chOff x="9862160" y="831132"/>
            <a:chExt cx="1850209" cy="1915995"/>
          </a:xfrm>
        </p:grpSpPr>
        <p:sp>
          <p:nvSpPr>
            <p:cNvPr id="16" name="Полилиния: Фигура 15" title="треугольники">
              <a:extLst>
                <a:ext uri="{FF2B5EF4-FFF2-40B4-BE49-F238E27FC236}">
                  <a16:creationId xmlns:a16="http://schemas.microsoft.com/office/drawing/2014/main" id="{156942E6-31A5-42F5-A00C-A90D409A08BC}"/>
                </a:ext>
              </a:extLst>
            </p:cNvPr>
            <p:cNvSpPr/>
            <p:nvPr/>
          </p:nvSpPr>
          <p:spPr>
            <a:xfrm rot="19260823">
              <a:off x="9984083" y="1150976"/>
              <a:ext cx="467362" cy="344458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7" name="Полилиния: Фигура 16" title="треугольники">
              <a:extLst>
                <a:ext uri="{FF2B5EF4-FFF2-40B4-BE49-F238E27FC236}">
                  <a16:creationId xmlns:a16="http://schemas.microsoft.com/office/drawing/2014/main" id="{055D27E0-4C92-4640-A2B8-86540741DCE6}"/>
                </a:ext>
              </a:extLst>
            </p:cNvPr>
            <p:cNvSpPr/>
            <p:nvPr/>
          </p:nvSpPr>
          <p:spPr>
            <a:xfrm rot="20377627">
              <a:off x="10445799" y="1461330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8" name="Полилиния: Фигура 17" title="треугольники">
              <a:extLst>
                <a:ext uri="{FF2B5EF4-FFF2-40B4-BE49-F238E27FC236}">
                  <a16:creationId xmlns:a16="http://schemas.microsoft.com/office/drawing/2014/main" id="{E760DC62-191E-4D60-AAAC-37DDF411BF9D}"/>
                </a:ext>
              </a:extLst>
            </p:cNvPr>
            <p:cNvSpPr/>
            <p:nvPr/>
          </p:nvSpPr>
          <p:spPr>
            <a:xfrm rot="19260823">
              <a:off x="10485025" y="1232684"/>
              <a:ext cx="250689" cy="18476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9" name="Полилиния: Фигура 18" title="треугольники">
              <a:extLst>
                <a:ext uri="{FF2B5EF4-FFF2-40B4-BE49-F238E27FC236}">
                  <a16:creationId xmlns:a16="http://schemas.microsoft.com/office/drawing/2014/main" id="{B21F5D55-03CC-4A29-B8D0-2B1C7DE7C79D}"/>
                </a:ext>
              </a:extLst>
            </p:cNvPr>
            <p:cNvSpPr/>
            <p:nvPr/>
          </p:nvSpPr>
          <p:spPr>
            <a:xfrm rot="19810388">
              <a:off x="10832584" y="139371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0" name="Полилиния: Фигура 19" title="треугольники">
              <a:extLst>
                <a:ext uri="{FF2B5EF4-FFF2-40B4-BE49-F238E27FC236}">
                  <a16:creationId xmlns:a16="http://schemas.microsoft.com/office/drawing/2014/main" id="{6A692EA0-8FB5-4D6A-B1B1-20463392DEDE}"/>
                </a:ext>
              </a:extLst>
            </p:cNvPr>
            <p:cNvSpPr/>
            <p:nvPr/>
          </p:nvSpPr>
          <p:spPr>
            <a:xfrm rot="18277851">
              <a:off x="10920185" y="9941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1" name="Полилиния: Фигура 20" title="треугольники">
              <a:extLst>
                <a:ext uri="{FF2B5EF4-FFF2-40B4-BE49-F238E27FC236}">
                  <a16:creationId xmlns:a16="http://schemas.microsoft.com/office/drawing/2014/main" id="{46FB2BA9-5E08-4A8F-BC47-8EFA61E4E6CE}"/>
                </a:ext>
              </a:extLst>
            </p:cNvPr>
            <p:cNvSpPr/>
            <p:nvPr/>
          </p:nvSpPr>
          <p:spPr>
            <a:xfrm rot="20761418">
              <a:off x="11313110" y="1642801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2" name="Полилиния: Фигура 21" title="треугольники">
              <a:extLst>
                <a:ext uri="{FF2B5EF4-FFF2-40B4-BE49-F238E27FC236}">
                  <a16:creationId xmlns:a16="http://schemas.microsoft.com/office/drawing/2014/main" id="{5B0A2587-D640-4AEE-9456-860CD02427C8}"/>
                </a:ext>
              </a:extLst>
            </p:cNvPr>
            <p:cNvSpPr/>
            <p:nvPr/>
          </p:nvSpPr>
          <p:spPr>
            <a:xfrm rot="17315293">
              <a:off x="11523906" y="859664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3" name="Полилиния: Фигура 22" title="треугольники">
              <a:extLst>
                <a:ext uri="{FF2B5EF4-FFF2-40B4-BE49-F238E27FC236}">
                  <a16:creationId xmlns:a16="http://schemas.microsoft.com/office/drawing/2014/main" id="{373F2649-8DA3-441F-9BDD-77A942FA3DBE}"/>
                </a:ext>
              </a:extLst>
            </p:cNvPr>
            <p:cNvSpPr/>
            <p:nvPr/>
          </p:nvSpPr>
          <p:spPr>
            <a:xfrm rot="20082236">
              <a:off x="11215766" y="1243239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4" name="Полилиния: Фигура 23" title="треугольники">
              <a:extLst>
                <a:ext uri="{FF2B5EF4-FFF2-40B4-BE49-F238E27FC236}">
                  <a16:creationId xmlns:a16="http://schemas.microsoft.com/office/drawing/2014/main" id="{95933F98-3B9B-4270-9281-570AD41C3F19}"/>
                </a:ext>
              </a:extLst>
            </p:cNvPr>
            <p:cNvSpPr/>
            <p:nvPr/>
          </p:nvSpPr>
          <p:spPr>
            <a:xfrm rot="19879732">
              <a:off x="11436537" y="1436545"/>
              <a:ext cx="216995" cy="159931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5" name="Полилиния: Фигура 24" title="треугольники">
              <a:extLst>
                <a:ext uri="{FF2B5EF4-FFF2-40B4-BE49-F238E27FC236}">
                  <a16:creationId xmlns:a16="http://schemas.microsoft.com/office/drawing/2014/main" id="{3DAB5C84-F2AD-47FD-ABEC-6D6626D2B7FF}"/>
                </a:ext>
              </a:extLst>
            </p:cNvPr>
            <p:cNvSpPr/>
            <p:nvPr/>
          </p:nvSpPr>
          <p:spPr>
            <a:xfrm rot="328041">
              <a:off x="9862160" y="1513660"/>
              <a:ext cx="579699" cy="606799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  <a:gd name="connsiteX0" fmla="*/ 487806 w 487806"/>
                <a:gd name="connsiteY0" fmla="*/ 171848 h 510610"/>
                <a:gd name="connsiteX1" fmla="*/ 308036 w 487806"/>
                <a:gd name="connsiteY1" fmla="*/ 510610 h 510610"/>
                <a:gd name="connsiteX2" fmla="*/ 0 w 487806"/>
                <a:gd name="connsiteY2" fmla="*/ 0 h 510610"/>
                <a:gd name="connsiteX3" fmla="*/ 487806 w 487806"/>
                <a:gd name="connsiteY3" fmla="*/ 171848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806" h="510610">
                  <a:moveTo>
                    <a:pt x="487806" y="171848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487806" y="171848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6" name="Полилиния: Фигура 25" title="треугольники">
              <a:extLst>
                <a:ext uri="{FF2B5EF4-FFF2-40B4-BE49-F238E27FC236}">
                  <a16:creationId xmlns:a16="http://schemas.microsoft.com/office/drawing/2014/main" id="{A4E2ACF8-4066-4DB9-B5D5-E8AA3B152710}"/>
                </a:ext>
              </a:extLst>
            </p:cNvPr>
            <p:cNvSpPr/>
            <p:nvPr/>
          </p:nvSpPr>
          <p:spPr>
            <a:xfrm>
              <a:off x="10639428" y="1814668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7" name="Полилиния: Фигура 26" title="треугольники">
              <a:extLst>
                <a:ext uri="{FF2B5EF4-FFF2-40B4-BE49-F238E27FC236}">
                  <a16:creationId xmlns:a16="http://schemas.microsoft.com/office/drawing/2014/main" id="{74FCCA2A-37FF-4031-AF2F-A894DBE6EE0E}"/>
                </a:ext>
              </a:extLst>
            </p:cNvPr>
            <p:cNvSpPr/>
            <p:nvPr/>
          </p:nvSpPr>
          <p:spPr>
            <a:xfrm rot="20761418">
              <a:off x="11280262" y="2096947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8" name="Полилиния: Фигура 27" title="треугольники">
              <a:extLst>
                <a:ext uri="{FF2B5EF4-FFF2-40B4-BE49-F238E27FC236}">
                  <a16:creationId xmlns:a16="http://schemas.microsoft.com/office/drawing/2014/main" id="{5C7D7734-820D-40CE-BBBA-6E6D9452D308}"/>
                </a:ext>
              </a:extLst>
            </p:cNvPr>
            <p:cNvSpPr/>
            <p:nvPr/>
          </p:nvSpPr>
          <p:spPr>
            <a:xfrm rot="1160487">
              <a:off x="10059320" y="2226127"/>
              <a:ext cx="316887" cy="233554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0 w 692798"/>
                <a:gd name="connsiteY2" fmla="*/ 0 h 510610"/>
                <a:gd name="connsiteX3" fmla="*/ 692798 w 692798"/>
                <a:gd name="connsiteY3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29" name="Полилиния: Фигура 28" title="треугольники">
              <a:extLst>
                <a:ext uri="{FF2B5EF4-FFF2-40B4-BE49-F238E27FC236}">
                  <a16:creationId xmlns:a16="http://schemas.microsoft.com/office/drawing/2014/main" id="{5BCE508A-E107-4075-9976-73D3ED8272C2}"/>
                </a:ext>
              </a:extLst>
            </p:cNvPr>
            <p:cNvSpPr/>
            <p:nvPr/>
          </p:nvSpPr>
          <p:spPr>
            <a:xfrm rot="803026">
              <a:off x="11353765" y="2627540"/>
              <a:ext cx="162256" cy="119587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AF16E1-87DB-4920-A90B-23E1C72DDC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83" y="5442463"/>
            <a:ext cx="1650997" cy="104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4E6C1-B1C5-40C3-9B90-EF2666FB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Кто наш потребитель? 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Какой продукт он хочет покупать?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ru-RU" dirty="0"/>
              <a:t>Проезжающий дачник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0F641-F6F8-461C-9C2D-07E416875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7"/>
            <a:ext cx="2998948" cy="1829390"/>
          </a:xfrm>
        </p:spPr>
        <p:txBody>
          <a:bodyPr rtlCol="0"/>
          <a:lstStyle/>
          <a:p>
            <a:pPr rtl="0"/>
            <a:r>
              <a:rPr lang="ru-RU" dirty="0" err="1" smtClean="0"/>
              <a:t>Свежайшую</a:t>
            </a:r>
            <a:r>
              <a:rPr lang="ru-RU" dirty="0" smtClean="0"/>
              <a:t> ягоду, собранную сегодня;</a:t>
            </a:r>
          </a:p>
          <a:p>
            <a:pPr rtl="0"/>
            <a:endParaRPr lang="ru-RU" dirty="0" smtClean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A2613D7-9904-47E7-A848-78E09B4F4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Торговая сеть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9D7DA5-9DA5-4EDA-AAC1-B5A593D730C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13985" y="2463801"/>
            <a:ext cx="2969929" cy="1829526"/>
          </a:xfrm>
          <a:solidFill>
            <a:schemeClr val="bg1">
              <a:lumMod val="95000"/>
            </a:schemeClr>
          </a:solidFill>
        </p:spPr>
        <p:txBody>
          <a:bodyPr vert="horz" lIns="180000" tIns="180000" rIns="180000" bIns="0" rtlCol="0">
            <a:noAutofit/>
          </a:bodyPr>
          <a:lstStyle/>
          <a:p>
            <a:r>
              <a:rPr lang="ru-RU" dirty="0" smtClean="0"/>
              <a:t>Свежая ягода со сроком хранения от 10 дней;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FCAA0F0E-6B7F-4145-A8E2-90DC4D67578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Промышленный переработчик</a:t>
            </a:r>
            <a:endParaRPr lang="ru-RU" sz="1400" dirty="0">
              <a:latin typeface="+mn-lt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B29415E-FF87-4959-B427-0EA155C16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1829526"/>
          </a:xfrm>
        </p:spPr>
        <p:txBody>
          <a:bodyPr rtlCol="0"/>
          <a:lstStyle/>
          <a:p>
            <a:pPr rtl="0"/>
            <a:r>
              <a:rPr lang="ru-RU" dirty="0" smtClean="0"/>
              <a:t>Доставка до места переработки (за 500км и более);</a:t>
            </a:r>
          </a:p>
          <a:p>
            <a:pPr rtl="0"/>
            <a:r>
              <a:rPr lang="ru-RU" dirty="0" smtClean="0"/>
              <a:t>Заморозка в крупной таре;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B23B52-8351-4A05-ABAB-5A128EE68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9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4E6C1-B1C5-40C3-9B90-EF2666FB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 какой цене мы будем продавать ягоду?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ru-RU" dirty="0"/>
              <a:t>Проезжающий дачник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0F641-F6F8-461C-9C2D-07E41687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Картонная тара среднего размера (1кг);</a:t>
            </a:r>
          </a:p>
          <a:p>
            <a:pPr rtl="0"/>
            <a:r>
              <a:rPr lang="ru-RU" dirty="0" smtClean="0"/>
              <a:t>250 руб. за 1 кг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A2613D7-9904-47E7-A848-78E09B4F4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Торговая сеть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9D7DA5-9DA5-4EDA-AAC1-B5A593D730C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13985" y="2463801"/>
            <a:ext cx="2969929" cy="3314200"/>
          </a:xfrm>
          <a:solidFill>
            <a:schemeClr val="bg1">
              <a:lumMod val="95000"/>
            </a:schemeClr>
          </a:solidFill>
        </p:spPr>
        <p:txBody>
          <a:bodyPr vert="horz" lIns="180000" tIns="180000" rIns="180000" bIns="0" rtlCol="0">
            <a:noAutofit/>
          </a:bodyPr>
          <a:lstStyle/>
          <a:p>
            <a:r>
              <a:rPr lang="ru-RU" dirty="0" smtClean="0"/>
              <a:t>Пластиковые боксы (125гр), картонные короба, </a:t>
            </a:r>
            <a:r>
              <a:rPr lang="ru-RU" dirty="0" err="1" smtClean="0"/>
              <a:t>полетирование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800 руб. за 1 кг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FCAA0F0E-6B7F-4145-A8E2-90DC4D67578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Промышленный переработчик</a:t>
            </a:r>
            <a:endParaRPr lang="ru-RU" sz="1400" dirty="0">
              <a:latin typeface="+mn-lt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B29415E-FF87-4959-B427-0EA155C16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Заморозка в крупной таре;</a:t>
            </a:r>
          </a:p>
          <a:p>
            <a:pPr rtl="0"/>
            <a:r>
              <a:rPr lang="ru-RU" dirty="0" smtClean="0"/>
              <a:t>Картонные коробки с пакетами-вкладышами (10кг);</a:t>
            </a:r>
          </a:p>
          <a:p>
            <a:pPr rtl="0"/>
            <a:r>
              <a:rPr lang="ru-RU" dirty="0" smtClean="0"/>
              <a:t>150 руб. за 1 кг</a:t>
            </a:r>
          </a:p>
          <a:p>
            <a:pPr rtl="0"/>
            <a:endParaRPr lang="ru-RU" dirty="0" smtClean="0"/>
          </a:p>
          <a:p>
            <a:pPr rtl="0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B23B52-8351-4A05-ABAB-5A128EE68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2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6816F-B457-4100-9975-0F3BAA3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Плюсы и минусы способов реализации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73219-73B6-4A50-8412-77850D5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46366"/>
            <a:ext cx="5472000" cy="360000"/>
          </a:xfrm>
        </p:spPr>
        <p:txBody>
          <a:bodyPr rtlCol="0"/>
          <a:lstStyle/>
          <a:p>
            <a:pPr rtl="0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40752B-B871-4B72-8FE1-D34B8BB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570180"/>
            <a:ext cx="5472000" cy="3129466"/>
          </a:xfrm>
        </p:spPr>
        <p:txBody>
          <a:bodyPr rtlCol="0"/>
          <a:lstStyle/>
          <a:p>
            <a:pPr rtl="0"/>
            <a:r>
              <a:rPr lang="ru-RU" dirty="0" smtClean="0"/>
              <a:t>Минимальные затраты на фасовку и сортировку; </a:t>
            </a:r>
          </a:p>
          <a:p>
            <a:pPr rtl="0"/>
            <a:r>
              <a:rPr lang="ru-RU" dirty="0" smtClean="0"/>
              <a:t>Быстрая оборачиваемость денежных средств;</a:t>
            </a:r>
            <a:endParaRPr lang="ru-RU" dirty="0"/>
          </a:p>
        </p:txBody>
      </p:sp>
      <p:cxnSp>
        <p:nvCxnSpPr>
          <p:cNvPr id="8" name="Прямая соединительная линия 7" descr="Центральный разделитель">
            <a:extLst>
              <a:ext uri="{FF2B5EF4-FFF2-40B4-BE49-F238E27FC236}">
                <a16:creationId xmlns:a16="http://schemas.microsoft.com/office/drawing/2014/main" id="{8C0B5329-C682-48C0-9185-0F9A9C17C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946366"/>
            <a:ext cx="0" cy="252516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D902C058-20DE-46C9-BB43-8B24E6B9E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946891"/>
            <a:ext cx="5472000" cy="358775"/>
          </a:xfrm>
        </p:spPr>
        <p:txBody>
          <a:bodyPr rtlCol="0"/>
          <a:lstStyle/>
          <a:p>
            <a:pPr rtl="0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0033CE4-940B-422B-A258-BEC239BA9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570160"/>
            <a:ext cx="5472113" cy="3128736"/>
          </a:xfrm>
        </p:spPr>
        <p:txBody>
          <a:bodyPr rtlCol="0"/>
          <a:lstStyle/>
          <a:p>
            <a:pPr rtl="0"/>
            <a:r>
              <a:rPr lang="ru-RU" dirty="0" smtClean="0"/>
              <a:t>Непредсказуемость объемов продаж;</a:t>
            </a:r>
          </a:p>
          <a:p>
            <a:pPr rtl="0"/>
            <a:r>
              <a:rPr lang="ru-RU" dirty="0" smtClean="0"/>
              <a:t>Зависимость от погоды и дня недели;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9AED6-5408-4E4A-93B2-3909F2C87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5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 txBox="1">
            <a:spLocks/>
          </p:cNvSpPr>
          <p:nvPr/>
        </p:nvSpPr>
        <p:spPr>
          <a:xfrm>
            <a:off x="432000" y="1087271"/>
            <a:ext cx="2969623" cy="4935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108000" rIns="0" bIns="0" rtlCol="0" anchor="t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ru-RU" dirty="0"/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 txBox="1">
            <a:spLocks/>
          </p:cNvSpPr>
          <p:nvPr/>
        </p:nvSpPr>
        <p:spPr>
          <a:xfrm>
            <a:off x="587481" y="1081183"/>
            <a:ext cx="2814142" cy="648000"/>
          </a:xfrm>
          <a:prstGeom prst="rect">
            <a:avLst/>
          </a:prstGeom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+mj-lt"/>
              </a:rPr>
              <a:t>Проезжающий дачник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86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6816F-B457-4100-9975-0F3BAA3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Плюсы и минусы способов реализации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73219-73B6-4A50-8412-77850D5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46366"/>
            <a:ext cx="5472000" cy="360000"/>
          </a:xfrm>
        </p:spPr>
        <p:txBody>
          <a:bodyPr rtlCol="0"/>
          <a:lstStyle/>
          <a:p>
            <a:pPr rtl="0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40752B-B871-4B72-8FE1-D34B8BB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570180"/>
            <a:ext cx="5472000" cy="3129466"/>
          </a:xfrm>
        </p:spPr>
        <p:txBody>
          <a:bodyPr rtlCol="0"/>
          <a:lstStyle/>
          <a:p>
            <a:pPr rtl="0"/>
            <a:r>
              <a:rPr lang="ru-RU" dirty="0" smtClean="0"/>
              <a:t>Высокая цена реализации; </a:t>
            </a:r>
          </a:p>
          <a:p>
            <a:pPr rtl="0"/>
            <a:r>
              <a:rPr lang="ru-RU" dirty="0" smtClean="0"/>
              <a:t>Возможность продажи </a:t>
            </a:r>
            <a:r>
              <a:rPr lang="ru-RU" dirty="0" err="1" smtClean="0"/>
              <a:t>бОльших</a:t>
            </a:r>
            <a:r>
              <a:rPr lang="ru-RU" dirty="0" smtClean="0"/>
              <a:t> объемов;</a:t>
            </a:r>
            <a:endParaRPr lang="ru-RU" dirty="0"/>
          </a:p>
        </p:txBody>
      </p:sp>
      <p:cxnSp>
        <p:nvCxnSpPr>
          <p:cNvPr id="8" name="Прямая соединительная линия 7" descr="Центральный разделитель">
            <a:extLst>
              <a:ext uri="{FF2B5EF4-FFF2-40B4-BE49-F238E27FC236}">
                <a16:creationId xmlns:a16="http://schemas.microsoft.com/office/drawing/2014/main" id="{8C0B5329-C682-48C0-9185-0F9A9C17C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946366"/>
            <a:ext cx="0" cy="252516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D902C058-20DE-46C9-BB43-8B24E6B9E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946891"/>
            <a:ext cx="5472000" cy="358775"/>
          </a:xfrm>
        </p:spPr>
        <p:txBody>
          <a:bodyPr rtlCol="0"/>
          <a:lstStyle/>
          <a:p>
            <a:pPr rtl="0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0033CE4-940B-422B-A258-BEC239BA9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570160"/>
            <a:ext cx="5472113" cy="3128736"/>
          </a:xfrm>
        </p:spPr>
        <p:txBody>
          <a:bodyPr rtlCol="0"/>
          <a:lstStyle/>
          <a:p>
            <a:pPr rtl="0"/>
            <a:r>
              <a:rPr lang="ru-RU" dirty="0" smtClean="0"/>
              <a:t>Затраты на тару возрастают (закупка заранее и большими объемами);</a:t>
            </a:r>
          </a:p>
          <a:p>
            <a:pPr rtl="0"/>
            <a:r>
              <a:rPr lang="ru-RU" dirty="0" smtClean="0"/>
              <a:t>Сертификация продукции, </a:t>
            </a:r>
            <a:r>
              <a:rPr lang="ru-RU" dirty="0" err="1" smtClean="0"/>
              <a:t>этикетирование</a:t>
            </a:r>
            <a:r>
              <a:rPr lang="ru-RU" dirty="0" smtClean="0"/>
              <a:t> продукции, штрихкодирование;</a:t>
            </a:r>
          </a:p>
          <a:p>
            <a:pPr rtl="0"/>
            <a:r>
              <a:rPr lang="ru-RU" dirty="0"/>
              <a:t>П</a:t>
            </a:r>
            <a:r>
              <a:rPr lang="ru-RU" dirty="0" smtClean="0"/>
              <a:t>омещение и дополнительные сотрудники для сортировки;</a:t>
            </a:r>
          </a:p>
          <a:p>
            <a:pPr rtl="0"/>
            <a:r>
              <a:rPr lang="ru-RU" dirty="0" smtClean="0"/>
              <a:t>Холодильные камеры для охлаждения и хранения;</a:t>
            </a:r>
          </a:p>
          <a:p>
            <a:pPr rtl="0"/>
            <a:r>
              <a:rPr lang="ru-RU" dirty="0" smtClean="0"/>
              <a:t>Тщательный отбор сортов с длительным сроком хранения;</a:t>
            </a:r>
          </a:p>
          <a:p>
            <a:pPr rtl="0"/>
            <a:r>
              <a:rPr lang="ru-RU" dirty="0" smtClean="0"/>
              <a:t>Увеличивается объем ягод 2-ого сорта (не идущих на продажу)</a:t>
            </a:r>
          </a:p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9AED6-5408-4E4A-93B2-3909F2C87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6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 txBox="1">
            <a:spLocks/>
          </p:cNvSpPr>
          <p:nvPr/>
        </p:nvSpPr>
        <p:spPr>
          <a:xfrm>
            <a:off x="432000" y="1087271"/>
            <a:ext cx="2363451" cy="4935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108000" rIns="0" bIns="0" rtlCol="0" anchor="t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ru-RU" dirty="0"/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 txBox="1">
            <a:spLocks/>
          </p:cNvSpPr>
          <p:nvPr/>
        </p:nvSpPr>
        <p:spPr>
          <a:xfrm>
            <a:off x="587482" y="1081183"/>
            <a:ext cx="2878530" cy="648000"/>
          </a:xfrm>
          <a:prstGeom prst="rect">
            <a:avLst/>
          </a:prstGeom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+mj-lt"/>
              </a:rPr>
              <a:t>Торговая сеть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07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6816F-B457-4100-9975-0F3BAA3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Плюсы и минусы способов реализации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73219-73B6-4A50-8412-77850D5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46366"/>
            <a:ext cx="5472000" cy="360000"/>
          </a:xfrm>
        </p:spPr>
        <p:txBody>
          <a:bodyPr rtlCol="0"/>
          <a:lstStyle/>
          <a:p>
            <a:pPr rtl="0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40752B-B871-4B72-8FE1-D34B8BB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570180"/>
            <a:ext cx="5472000" cy="3129466"/>
          </a:xfrm>
        </p:spPr>
        <p:txBody>
          <a:bodyPr rtlCol="0"/>
          <a:lstStyle/>
          <a:p>
            <a:pPr rtl="0"/>
            <a:r>
              <a:rPr lang="ru-RU" dirty="0" smtClean="0"/>
              <a:t>Возможность продавать максимальные объемы;</a:t>
            </a:r>
          </a:p>
          <a:p>
            <a:pPr rtl="0"/>
            <a:r>
              <a:rPr lang="ru-RU" dirty="0" smtClean="0"/>
              <a:t>Срок реализации продукции продлевается на весь год;</a:t>
            </a:r>
            <a:endParaRPr lang="ru-RU" dirty="0"/>
          </a:p>
        </p:txBody>
      </p:sp>
      <p:cxnSp>
        <p:nvCxnSpPr>
          <p:cNvPr id="8" name="Прямая соединительная линия 7" descr="Центральный разделитель">
            <a:extLst>
              <a:ext uri="{FF2B5EF4-FFF2-40B4-BE49-F238E27FC236}">
                <a16:creationId xmlns:a16="http://schemas.microsoft.com/office/drawing/2014/main" id="{8C0B5329-C682-48C0-9185-0F9A9C17C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946366"/>
            <a:ext cx="0" cy="252516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D902C058-20DE-46C9-BB43-8B24E6B9E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946891"/>
            <a:ext cx="5472000" cy="358775"/>
          </a:xfrm>
        </p:spPr>
        <p:txBody>
          <a:bodyPr rtlCol="0"/>
          <a:lstStyle/>
          <a:p>
            <a:pPr rtl="0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0033CE4-940B-422B-A258-BEC239BA9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570160"/>
            <a:ext cx="5472113" cy="3128736"/>
          </a:xfrm>
        </p:spPr>
        <p:txBody>
          <a:bodyPr rtlCol="0"/>
          <a:lstStyle/>
          <a:p>
            <a:pPr rtl="0"/>
            <a:r>
              <a:rPr lang="ru-RU" dirty="0" smtClean="0"/>
              <a:t>Самая низкая цена продажи (в сравнении со свежей);</a:t>
            </a:r>
          </a:p>
          <a:p>
            <a:pPr rtl="0"/>
            <a:r>
              <a:rPr lang="ru-RU" dirty="0" smtClean="0"/>
              <a:t>Круг конкурентов увеличивается, за счет импортных поставщиков;</a:t>
            </a:r>
          </a:p>
          <a:p>
            <a:pPr rtl="0"/>
            <a:r>
              <a:rPr lang="ru-RU" dirty="0" smtClean="0"/>
              <a:t>Необходимы большие первоначальные затраты на строительство морозильных складов;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9AED6-5408-4E4A-93B2-3909F2C87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7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 txBox="1">
            <a:spLocks/>
          </p:cNvSpPr>
          <p:nvPr/>
        </p:nvSpPr>
        <p:spPr>
          <a:xfrm>
            <a:off x="432000" y="1087271"/>
            <a:ext cx="3016594" cy="6419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108000" rIns="0" bIns="0" rtlCol="0" anchor="ctr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ru-RU" dirty="0"/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 txBox="1">
            <a:spLocks/>
          </p:cNvSpPr>
          <p:nvPr/>
        </p:nvSpPr>
        <p:spPr>
          <a:xfrm>
            <a:off x="744236" y="1081183"/>
            <a:ext cx="2878530" cy="648000"/>
          </a:xfrm>
          <a:prstGeom prst="rect">
            <a:avLst/>
          </a:prstGeom>
        </p:spPr>
        <p:txBody>
          <a:bodyPr rtlCol="0" anchor="ctr"/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+mj-lt"/>
              </a:rPr>
              <a:t>Промышленный переработчик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66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4E6C1-B1C5-40C3-9B90-EF2666FB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Какие ресурсы необходимы?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ru-RU" dirty="0"/>
              <a:t>Проезжающий дачник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0F641-F6F8-461C-9C2D-07E416875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5"/>
            <a:ext cx="2998948" cy="3954281"/>
          </a:xfrm>
        </p:spPr>
        <p:txBody>
          <a:bodyPr rtlCol="0"/>
          <a:lstStyle/>
          <a:p>
            <a:pPr rtl="0"/>
            <a:r>
              <a:rPr lang="ru-RU" dirty="0" smtClean="0"/>
              <a:t>Небольшая плантация;</a:t>
            </a:r>
          </a:p>
          <a:p>
            <a:pPr rtl="0"/>
            <a:r>
              <a:rPr lang="ru-RU" dirty="0" smtClean="0"/>
              <a:t>Сотрудники по уходу за плантацией;</a:t>
            </a:r>
            <a:endParaRPr lang="ru-RU" dirty="0"/>
          </a:p>
          <a:p>
            <a:pPr rtl="0"/>
            <a:r>
              <a:rPr lang="ru-RU" dirty="0" smtClean="0"/>
              <a:t>Помещение для фасовки (навес, ангар);</a:t>
            </a:r>
          </a:p>
          <a:p>
            <a:pPr rtl="0"/>
            <a:r>
              <a:rPr lang="ru-RU" dirty="0" smtClean="0"/>
              <a:t>Холодильная камера для охлаждения;</a:t>
            </a:r>
          </a:p>
          <a:p>
            <a:pPr rtl="0"/>
            <a:r>
              <a:rPr lang="ru-RU" dirty="0" smtClean="0"/>
              <a:t>Простая, однородная тара (картонные лотки);</a:t>
            </a:r>
          </a:p>
          <a:p>
            <a:pPr rtl="0"/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A2613D7-9904-47E7-A848-78E09B4F4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Торговая сеть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9D7DA5-9DA5-4EDA-AAC1-B5A593D730C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13985" y="2463800"/>
            <a:ext cx="2969929" cy="3954417"/>
          </a:xfrm>
          <a:solidFill>
            <a:schemeClr val="bg1">
              <a:lumMod val="95000"/>
            </a:schemeClr>
          </a:solidFill>
        </p:spPr>
        <p:txBody>
          <a:bodyPr vert="horz" lIns="180000" tIns="180000" rIns="180000" bIns="0" rtlCol="0">
            <a:noAutofit/>
          </a:bodyPr>
          <a:lstStyle/>
          <a:p>
            <a:r>
              <a:rPr lang="ru-RU" dirty="0" smtClean="0"/>
              <a:t>Плантация выше средних размеров;</a:t>
            </a:r>
          </a:p>
          <a:p>
            <a:r>
              <a:rPr lang="ru-RU" dirty="0" smtClean="0"/>
              <a:t>Сотрудники для плантации и фасовки;</a:t>
            </a:r>
          </a:p>
          <a:p>
            <a:r>
              <a:rPr lang="ru-RU" dirty="0" smtClean="0"/>
              <a:t>Помещение для фасовки с температурным режимом;</a:t>
            </a:r>
          </a:p>
          <a:p>
            <a:r>
              <a:rPr lang="ru-RU" dirty="0" smtClean="0"/>
              <a:t>Камеры для охлаждения и хранения;</a:t>
            </a:r>
          </a:p>
          <a:p>
            <a:r>
              <a:rPr lang="ru-RU" dirty="0" smtClean="0"/>
              <a:t>Дорогая тара, этикетки;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FCAA0F0E-6B7F-4145-A8E2-90DC4D67578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Промышленный переработчик</a:t>
            </a:r>
            <a:endParaRPr lang="ru-RU" sz="1400" dirty="0">
              <a:latin typeface="+mn-lt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B29415E-FF87-4959-B427-0EA155C16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954416"/>
          </a:xfrm>
        </p:spPr>
        <p:txBody>
          <a:bodyPr rtlCol="0"/>
          <a:lstStyle/>
          <a:p>
            <a:pPr rtl="0"/>
            <a:r>
              <a:rPr lang="ru-RU" dirty="0" smtClean="0"/>
              <a:t>Большая плантация;</a:t>
            </a:r>
          </a:p>
          <a:p>
            <a:pPr rtl="0"/>
            <a:r>
              <a:rPr lang="ru-RU" dirty="0" smtClean="0"/>
              <a:t>Сотрудники для плантации, переработки, фасовки;</a:t>
            </a:r>
          </a:p>
          <a:p>
            <a:pPr rtl="0"/>
            <a:r>
              <a:rPr lang="ru-RU" dirty="0" smtClean="0"/>
              <a:t>Производственные помещения (сертификация);</a:t>
            </a:r>
          </a:p>
          <a:p>
            <a:pPr rtl="0"/>
            <a:r>
              <a:rPr lang="ru-RU" dirty="0" smtClean="0"/>
              <a:t>Морозильные мощности для длительного хранения;</a:t>
            </a:r>
          </a:p>
          <a:p>
            <a:pPr rtl="0"/>
            <a:r>
              <a:rPr lang="ru-RU" dirty="0" smtClean="0"/>
              <a:t>Дополнительные электрические мощности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B23B52-8351-4A05-ABAB-5A128EE68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8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6816F-B457-4100-9975-0F3BAA3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Плюсы и минусы </a:t>
            </a:r>
            <a:r>
              <a:rPr lang="ru-RU" dirty="0" smtClean="0"/>
              <a:t>трех стратегий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73219-73B6-4A50-8412-77850D5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946366"/>
            <a:ext cx="5472000" cy="360000"/>
          </a:xfrm>
        </p:spPr>
        <p:txBody>
          <a:bodyPr rtlCol="0"/>
          <a:lstStyle/>
          <a:p>
            <a:pPr rtl="0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40752B-B871-4B72-8FE1-D34B8BB3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570180"/>
            <a:ext cx="5472000" cy="3129466"/>
          </a:xfrm>
        </p:spPr>
        <p:txBody>
          <a:bodyPr rtlCol="0"/>
          <a:lstStyle/>
          <a:p>
            <a:pPr rtl="0"/>
            <a:r>
              <a:rPr lang="ru-RU" dirty="0" smtClean="0"/>
              <a:t>Относительно высокая стоимость реализации;</a:t>
            </a:r>
          </a:p>
          <a:p>
            <a:pPr rtl="0"/>
            <a:r>
              <a:rPr lang="ru-RU" dirty="0" smtClean="0"/>
              <a:t>Быстрая оборачиваемость денег, нет риска неплатежей;</a:t>
            </a:r>
          </a:p>
          <a:p>
            <a:pPr rtl="0"/>
            <a:r>
              <a:rPr lang="ru-RU" dirty="0" smtClean="0"/>
              <a:t>Минимальные затраты на холодильные мощности и помещения;</a:t>
            </a:r>
            <a:endParaRPr lang="ru-RU" dirty="0"/>
          </a:p>
        </p:txBody>
      </p:sp>
      <p:cxnSp>
        <p:nvCxnSpPr>
          <p:cNvPr id="8" name="Прямая соединительная линия 7" descr="Центральный разделитель">
            <a:extLst>
              <a:ext uri="{FF2B5EF4-FFF2-40B4-BE49-F238E27FC236}">
                <a16:creationId xmlns:a16="http://schemas.microsoft.com/office/drawing/2014/main" id="{8C0B5329-C682-48C0-9185-0F9A9C17C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946366"/>
            <a:ext cx="0" cy="252516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6">
            <a:extLst>
              <a:ext uri="{FF2B5EF4-FFF2-40B4-BE49-F238E27FC236}">
                <a16:creationId xmlns:a16="http://schemas.microsoft.com/office/drawing/2014/main" id="{D902C058-20DE-46C9-BB43-8B24E6B9E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946891"/>
            <a:ext cx="5472000" cy="358775"/>
          </a:xfrm>
        </p:spPr>
        <p:txBody>
          <a:bodyPr rtlCol="0"/>
          <a:lstStyle/>
          <a:p>
            <a:pPr rtl="0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0033CE4-940B-422B-A258-BEC239BA97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570160"/>
            <a:ext cx="5472113" cy="3128736"/>
          </a:xfrm>
        </p:spPr>
        <p:txBody>
          <a:bodyPr rtlCol="0"/>
          <a:lstStyle/>
          <a:p>
            <a:pPr rtl="0"/>
            <a:r>
              <a:rPr lang="ru-RU" dirty="0" smtClean="0"/>
              <a:t>Ограниченный объем реализации;</a:t>
            </a:r>
          </a:p>
          <a:p>
            <a:pPr rtl="0"/>
            <a:r>
              <a:rPr lang="ru-RU" dirty="0" smtClean="0"/>
              <a:t>Непредсказуемость объема реализации;</a:t>
            </a:r>
          </a:p>
          <a:p>
            <a:pPr rtl="0"/>
            <a:r>
              <a:rPr lang="ru-RU" dirty="0" smtClean="0"/>
              <a:t>Минимальное время на реализацию;</a:t>
            </a:r>
          </a:p>
          <a:p>
            <a:pPr rtl="0"/>
            <a:r>
              <a:rPr lang="ru-RU" dirty="0" smtClean="0"/>
              <a:t>Реализация зависит от погодных условий; </a:t>
            </a:r>
          </a:p>
          <a:p>
            <a:pPr rtl="0"/>
            <a:r>
              <a:rPr lang="ru-RU" dirty="0" smtClean="0"/>
              <a:t>Нет сбыта ягод 2-го сорта;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59AED6-5408-4E4A-93B2-3909F2C87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9</a:t>
            </a:fld>
            <a:endParaRPr lang="ru-RU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DDC64B4F-EF8E-442A-8D01-0AD7034A6823}"/>
              </a:ext>
            </a:extLst>
          </p:cNvPr>
          <p:cNvSpPr txBox="1">
            <a:spLocks/>
          </p:cNvSpPr>
          <p:nvPr/>
        </p:nvSpPr>
        <p:spPr>
          <a:xfrm>
            <a:off x="432000" y="1087271"/>
            <a:ext cx="2969623" cy="4935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108000" rIns="0" bIns="0" rtlCol="0" anchor="t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ru-RU" dirty="0"/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 txBox="1">
            <a:spLocks/>
          </p:cNvSpPr>
          <p:nvPr/>
        </p:nvSpPr>
        <p:spPr>
          <a:xfrm>
            <a:off x="587481" y="1081183"/>
            <a:ext cx="2814142" cy="648000"/>
          </a:xfrm>
          <a:prstGeom prst="rect">
            <a:avLst/>
          </a:prstGeom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+mj-lt"/>
              </a:rPr>
              <a:t>Проезжающий дачник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85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576_TF16411175.potx" id="{CF872717-A9DD-4D89-9D3B-10BC5348018B}" vid="{87C666A2-DF52-494E-9BA8-A65930750C1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презентация</Template>
  <TotalTime>0</TotalTime>
  <Words>587</Words>
  <Application>Microsoft Office PowerPoint</Application>
  <PresentationFormat>Широкоэкранный</PresentationFormat>
  <Paragraphs>138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Times New Roman</vt:lpstr>
      <vt:lpstr>Тема Office</vt:lpstr>
      <vt:lpstr> Возможность переработки ягод при формировании стратегии развития ягодной плантации</vt:lpstr>
      <vt:lpstr>О нас</vt:lpstr>
      <vt:lpstr>Кто наш потребитель? </vt:lpstr>
      <vt:lpstr>По какой цене мы будем продавать ягоду?</vt:lpstr>
      <vt:lpstr>Плюсы и минусы способов реализации</vt:lpstr>
      <vt:lpstr>Плюсы и минусы способов реализации</vt:lpstr>
      <vt:lpstr>Плюсы и минусы способов реализации</vt:lpstr>
      <vt:lpstr>Какие ресурсы необходимы?</vt:lpstr>
      <vt:lpstr>Плюсы и минусы трех стратегий</vt:lpstr>
      <vt:lpstr>Плюсы и минусы трех стратегий</vt:lpstr>
      <vt:lpstr>Плюсы и минусы трех стратегий</vt:lpstr>
      <vt:lpstr>Сколько стоит каждая из трех концепций?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2020-02-25T16:17:11Z</dcterms:created>
  <dcterms:modified xsi:type="dcterms:W3CDTF">2020-02-26T08:28:46Z</dcterms:modified>
</cp:coreProperties>
</file>